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18"/>
  </p:notesMasterIdLst>
  <p:sldIdLst>
    <p:sldId id="289" r:id="rId2"/>
    <p:sldId id="288" r:id="rId3"/>
    <p:sldId id="320" r:id="rId4"/>
    <p:sldId id="321" r:id="rId5"/>
    <p:sldId id="322" r:id="rId6"/>
    <p:sldId id="323" r:id="rId7"/>
    <p:sldId id="324" r:id="rId8"/>
    <p:sldId id="336" r:id="rId9"/>
    <p:sldId id="325" r:id="rId10"/>
    <p:sldId id="326" r:id="rId11"/>
    <p:sldId id="327" r:id="rId12"/>
    <p:sldId id="329" r:id="rId13"/>
    <p:sldId id="330" r:id="rId14"/>
    <p:sldId id="331" r:id="rId15"/>
    <p:sldId id="332" r:id="rId16"/>
    <p:sldId id="333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8D554-9D3C-49F4-9937-8CE0D130B33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5EEB5-522D-400F-813E-57A2F4AA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5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ED0A0E-0E43-4AA3-B23A-3D744CBAF324}" type="datetimeFigureOut">
              <a:rPr lang="ar-IQ" smtClean="0"/>
              <a:t>23/09/1444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University of </a:t>
            </a:r>
            <a:r>
              <a:rPr lang="en-US" sz="4000" b="1" dirty="0" err="1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Basrah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College of 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Health Promotion Course 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Fourth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Year 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Students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First 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Semester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2023 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*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 Interventions may include government policies or health services and programs, including health promotion programs.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*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 It may also include the intended or unintended health outcomes of government policies.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Which Health Outcomes to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Measure: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A: Healthy environment.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B: Health promotion outcomes.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C: Health care outcomes.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4265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Theories </a:t>
            </a:r>
            <a:r>
              <a:rPr lang="en-US" sz="32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 Human Behavior and </a:t>
            </a:r>
            <a:r>
              <a:rPr lang="en-US" sz="32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Health</a:t>
            </a:r>
          </a:p>
          <a:p>
            <a:pPr marL="0" indent="0" algn="l">
              <a:buNone/>
            </a:pPr>
            <a:endParaRPr lang="en-US" sz="2800" b="1" i="1" u="sng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b="1" i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US" sz="28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))  Health Belief Model 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ar-IQ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- The Health Belief Model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is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a psychological model that attempts to explain and predict health behaviors.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ar-IQ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- This is done by focusing on the attitudes and beliefs of individuals.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50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Autofit/>
          </a:bodyPr>
          <a:lstStyle/>
          <a:p>
            <a:pPr marL="0" indent="0" algn="l">
              <a:buNone/>
              <a:tabLst>
                <a:tab pos="6281420" algn="l"/>
              </a:tabLst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* Health - related behaviors are a product of five components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ar-IQ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  <a:tabLst>
                <a:tab pos="6281420" algn="l"/>
              </a:tabLst>
            </a:pP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None/>
              <a:tabLst>
                <a:tab pos="6281420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1- Self-efficacy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e.g. ('I am confident that I can change my diet').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  <a:tabLst>
                <a:tab pos="628142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2- Response effectiveness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e.g. ('changing my diet would improve my health').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  <a:tabLst>
                <a:tab pos="628142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3- Severity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e.g. ('bowel cancer is a serious illness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').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  <a:tabLst>
                <a:tab pos="628142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4- Weakness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e.g.( 'my chances of getting bowel cancer are high').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  <a:tabLst>
                <a:tab pos="628142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5- Fear.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ar-IQ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183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688632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30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2)) Protection Motivation Theory : </a:t>
            </a:r>
            <a:endParaRPr lang="en-US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- Protection Motivation Theory, is describes adaptive and maladaptive coping with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health threat as a result of two assessment processes: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ar-IQ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A process of threat assessment.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2. A process of coping assessment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 algn="l">
              <a:buNone/>
            </a:pP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The assessment of the health threat and the assessment of the coping responses result in the intention to perform adaptive responses (protection motivation) or may lead to maladaptive responses.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47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19985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*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Maladaptive responses are those that place an individual at health risk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 algn="l">
              <a:buNone/>
            </a:pPr>
            <a:endParaRPr lang="en-US" sz="3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They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include 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behaviors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 that lead to negative consequences (e.g. smoking), and the 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absence of behaviors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, which may lead to negative consequences (e.g. not participating in breast cancer screening and thus missing the opportunity of early detection of a tumor).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1292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US" sz="33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3)) Trans - theoretical Model of Behavior Change :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Behavioral change can be thought of as occurring as a progression through a series of stages</a:t>
            </a:r>
            <a:r>
              <a:rPr lang="en-US" sz="3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 algn="l">
              <a:buNone/>
            </a:pPr>
            <a:endParaRPr lang="en-US" sz="28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4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The Stages of Change are as </a:t>
            </a:r>
            <a:r>
              <a:rPr lang="en-US" sz="3400" b="1" i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follows :</a:t>
            </a:r>
            <a:endParaRPr lang="en-US" sz="3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sz="34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Pre-contemplation </a:t>
            </a:r>
            <a:r>
              <a:rPr lang="ar-SA" sz="3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*</a:t>
            </a:r>
            <a:r>
              <a:rPr lang="en-US" sz="3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400" b="1" dirty="0">
                <a:latin typeface="Arial" panose="020B0604020202020204" pitchFamily="34" charset="0"/>
                <a:ea typeface="Times New Roman" panose="02020603050405020304" pitchFamily="18" charset="0"/>
              </a:rPr>
              <a:t>Contemplation </a:t>
            </a:r>
            <a:r>
              <a:rPr lang="ar-SA" sz="3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*</a:t>
            </a:r>
            <a:r>
              <a:rPr lang="en-US" sz="3400" b="1" dirty="0"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4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400" b="1" dirty="0">
                <a:latin typeface="Arial" panose="020B0604020202020204" pitchFamily="34" charset="0"/>
                <a:ea typeface="Times New Roman" panose="02020603050405020304" pitchFamily="18" charset="0"/>
              </a:rPr>
              <a:t>3* Preparation 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ar-IQ" sz="3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400" b="1" dirty="0">
                <a:latin typeface="Arial" panose="020B0604020202020204" pitchFamily="34" charset="0"/>
                <a:ea typeface="Times New Roman" panose="02020603050405020304" pitchFamily="18" charset="0"/>
              </a:rPr>
              <a:t> Action</a:t>
            </a:r>
            <a:r>
              <a:rPr lang="ar-IQ" sz="3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en-US" sz="3400" b="1" dirty="0"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4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400" b="1" dirty="0">
                <a:latin typeface="Arial" panose="020B0604020202020204" pitchFamily="34" charset="0"/>
                <a:ea typeface="Times New Roman" panose="02020603050405020304" pitchFamily="18" charset="0"/>
              </a:rPr>
              <a:t>5* Maintenance 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40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4904740" algn="l"/>
              </a:tabLst>
            </a:pPr>
            <a:r>
              <a:rPr lang="en-US" sz="5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FINISH</a:t>
            </a:r>
            <a:endParaRPr lang="en-US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THANK YOU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9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Lecture no.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4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Process, Impact </a:t>
            </a:r>
            <a:endParaRPr lang="en-US" sz="4400" b="1" i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</a:p>
          <a:p>
            <a:pPr marL="0" indent="0" algn="ctr">
              <a:buNone/>
            </a:pPr>
            <a:r>
              <a:rPr lang="en-US" sz="44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Outcome </a:t>
            </a:r>
            <a:r>
              <a:rPr lang="en-US" sz="4400" b="1" i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Evalusion</a:t>
            </a:r>
            <a:r>
              <a:rPr lang="ar-SA" sz="4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1/ Process evaluation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- involves assessing or measuring the activities in the program and the quality of the program.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- It often takes account of the views and involvement of the program’s target group.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- This type of evaluation can be done throughout the program, for example on a weekly, fortnightly or monthly basis.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10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2/ Impact evaluation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impact evaluation is related to looking at the objectives of the program and assessing  if they have had any effect on the target group or individuals or in the community.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253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3/ Outcome evaluation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- involves assessing or measuring the longer-term effects in a program.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- This is generally associated with the goal; therefore when developing a goal always keep in mind the end point or the outcome that you are trying to achieve.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- Generally these outcomes can be measured over twelve months or longer.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3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3000" b="1" i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* Approaches for Health Promotion Evaluation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ar-IQ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1. Effectiveness :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the ability of an intervention to achieve its intended effect in normal conditions.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2. Efficacy :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the ability of an intervention to achieve its intended effects under optimal conditions.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3. Efficiency :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the effectiveness of an intervention in relation to costs.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4. Evaluable :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able to be fairly or appropriately judged or evaluated.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1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68863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en-US" sz="28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. Evidence-based healthcare :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is up-to-date information from relevant, valid research about the effects of different forms of health care.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8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6. Evidence based clinical practice :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an approach to decision making in which the clinician uses the best evidence available, in consultation with the patient, to decide upon the option which suits that patient best.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55886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199856"/>
          </a:xfrm>
        </p:spPr>
        <p:txBody>
          <a:bodyPr>
            <a:normAutofit/>
          </a:bodyPr>
          <a:lstStyle/>
          <a:p>
            <a:pPr marL="0" indent="0" algn="l">
              <a:buClr>
                <a:srgbClr val="0BD0D9"/>
              </a:buClr>
              <a:buNone/>
            </a:pPr>
            <a:endParaRPr lang="en-US" sz="28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Clr>
                <a:srgbClr val="0BD0D9"/>
              </a:buClr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</a:t>
            </a: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Evidence-Based Medicine :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is the use of current best evidence in making decisions about the care of individual patients. 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Clr>
                <a:srgbClr val="0BD0D9"/>
              </a:buClr>
              <a:buNone/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8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l">
              <a:buClr>
                <a:srgbClr val="0BD0D9"/>
              </a:buClr>
              <a:buNone/>
            </a:pPr>
            <a:endParaRPr lang="en-US" sz="1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Clr>
                <a:srgbClr val="0BD0D9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Clr>
                <a:srgbClr val="0BD0D9"/>
              </a:buClr>
              <a:buNone/>
            </a:pP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8. Evidence-based health promotion :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involves the systematic integration of research evidence into the planning and implementation of health promotion activities. 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6590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Measuring Outcomes </a:t>
            </a:r>
            <a:r>
              <a:rPr lang="en-US" sz="40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of </a:t>
            </a:r>
            <a:r>
              <a:rPr lang="en-US" sz="40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Health </a:t>
            </a:r>
            <a:r>
              <a:rPr lang="en-US" sz="40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Promotion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Definition of Health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Outcomes</a:t>
            </a:r>
          </a:p>
          <a:p>
            <a:pPr marL="0" indent="0" algn="l">
              <a:buNone/>
            </a:pPr>
            <a:endParaRPr lang="en-US" sz="1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Health Outcomes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are a change in the health status of an individual, group or population which is attributable to a planned intervention or series of interventions.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8865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638</TotalTime>
  <Words>234</Words>
  <Application>Microsoft Office PowerPoint</Application>
  <PresentationFormat>عرض على الشاشة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4" baseType="lpstr">
      <vt:lpstr>Arial</vt:lpstr>
      <vt:lpstr>Calibri</vt:lpstr>
      <vt:lpstr>Constantia</vt:lpstr>
      <vt:lpstr>Majalla UI</vt:lpstr>
      <vt:lpstr>Times New Roman</vt:lpstr>
      <vt:lpstr>Traditional Arabic</vt:lpstr>
      <vt:lpstr>Wingdings 2</vt:lpstr>
      <vt:lpstr>تدفق</vt:lpstr>
      <vt:lpstr>University of Basrah  College of Nursing</vt:lpstr>
      <vt:lpstr>Lecture no. 10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Basrah  College of Nursing  Health Promotion Course   Fourth Year Students First Semester 2022-2023</dc:title>
  <dc:creator>Hisham</dc:creator>
  <cp:lastModifiedBy>Maher</cp:lastModifiedBy>
  <cp:revision>76</cp:revision>
  <dcterms:created xsi:type="dcterms:W3CDTF">2022-09-17T06:54:58Z</dcterms:created>
  <dcterms:modified xsi:type="dcterms:W3CDTF">2023-04-12T20:08:14Z</dcterms:modified>
</cp:coreProperties>
</file>